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76" r:id="rId10"/>
    <p:sldId id="267" r:id="rId11"/>
    <p:sldId id="268" r:id="rId12"/>
    <p:sldId id="277" r:id="rId13"/>
    <p:sldId id="270" r:id="rId14"/>
    <p:sldId id="271" r:id="rId15"/>
    <p:sldId id="272" r:id="rId16"/>
    <p:sldId id="273" r:id="rId17"/>
    <p:sldId id="274" r:id="rId18"/>
    <p:sldId id="261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9" r:id="rId39"/>
    <p:sldId id="304" r:id="rId40"/>
    <p:sldId id="301" r:id="rId41"/>
    <p:sldId id="302" r:id="rId42"/>
    <p:sldId id="306" r:id="rId43"/>
    <p:sldId id="30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B6CE-F948-46CE-B512-934568DAC722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88F1-EBB2-4872-A4C0-9064AB698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file:///D:\&#1050;&#1043;&#1043;%20&#1090;&#1088;&#1077;&#1085;&#1080;&#1077;\m14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3"/>
            <a:ext cx="7815290" cy="2743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КОНСТРУИРОВАНИЕ ЗНАНИЙ С ПРИМЕНЕНИЕМ ТЕХНОЛОГИИ УРОЧНОГО ПРОЕКТИРОВАНИЯ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6286544" cy="1752600"/>
          </a:xfrm>
        </p:spPr>
        <p:txBody>
          <a:bodyPr>
            <a:normAutofit lnSpcReduction="10000"/>
          </a:bodyPr>
          <a:lstStyle/>
          <a:p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Учитель физики высшей категории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ГБОУ гимназии № 491 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Марьино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»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Прокопович Л.М.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dirty="0" smtClean="0"/>
              <a:t>Нужна сила трения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Благодаря трению покоя люди и животные ходят по земле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Автомобили и поезда могут двинуться с места</a:t>
            </a:r>
          </a:p>
        </p:txBody>
      </p:sp>
      <p:pic>
        <p:nvPicPr>
          <p:cNvPr id="18434" name="Picture 2" descr="http://physik.ucoz.ru/_ld/0/84339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857364"/>
            <a:ext cx="3357586" cy="1728191"/>
          </a:xfrm>
          <a:prstGeom prst="rect">
            <a:avLst/>
          </a:prstGeom>
          <a:noFill/>
        </p:spPr>
      </p:pic>
      <p:pic>
        <p:nvPicPr>
          <p:cNvPr id="18435" name="Picture 3" descr="D:\Мои рисун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256"/>
            <a:ext cx="3786214" cy="232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ru-RU" dirty="0" smtClean="0"/>
              <a:t>Нужна сила трения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Удерживает все стоящие на столе и на полу предметы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 будь трения , предметы выскальзывали бы из рук</a:t>
            </a:r>
          </a:p>
        </p:txBody>
      </p:sp>
      <p:pic>
        <p:nvPicPr>
          <p:cNvPr id="19458" name="Picture 2" descr="C:\Documents and Settings\All Users\Документы\Мои рисунки\Образцы рисунков\0007-003-Trenie-poko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3071834" cy="1872208"/>
          </a:xfrm>
          <a:prstGeom prst="rect">
            <a:avLst/>
          </a:prstGeom>
          <a:noFill/>
        </p:spPr>
      </p:pic>
      <p:pic>
        <p:nvPicPr>
          <p:cNvPr id="19459" name="Picture 3" descr="C:\Documents and Settings\All Users\Документы\Мои рисунки\Образцы рисунков\1267291822_refrns.ru-bxp64673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357694"/>
            <a:ext cx="3960440" cy="23438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Представим себе на минутку, что сила трения внезапно исчезла: Окружающий нас мир стал бы совершенно иным. Мебель «гуляла бы» по комнате от лёгкого сквозняка, с гор сползли бы все ледники, все камни и даже земля лежащая на склонах.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Трение принимает участие там, где мы о нём даже не подозреваем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509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80410">
                <a:tc>
                  <a:txBody>
                    <a:bodyPr/>
                    <a:lstStyle/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Когда</a:t>
                      </a:r>
                      <a:r>
                        <a:rPr lang="ru-RU" sz="3600" baseline="0" dirty="0" smtClean="0"/>
                        <a:t>  шьём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Когда завязываем пояс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Когда ходим</a:t>
                      </a:r>
                      <a:endParaRPr lang="ru-RU" sz="3600" dirty="0"/>
                    </a:p>
                  </a:txBody>
                  <a:tcPr/>
                </a:tc>
              </a:tr>
              <a:tr h="16804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8041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 трения все нитки</a:t>
                      </a:r>
                      <a:r>
                        <a:rPr lang="ru-RU" baseline="0" dirty="0" smtClean="0"/>
                        <a:t> выскальзывали бы из ткани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трения все</a:t>
                      </a:r>
                      <a:r>
                        <a:rPr lang="ru-RU" baseline="0" dirty="0" smtClean="0"/>
                        <a:t> узлы бы развязались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трения нельзя</a:t>
                      </a:r>
                      <a:r>
                        <a:rPr lang="ru-RU" baseline="0" dirty="0" smtClean="0"/>
                        <a:t> бы было ступить и шагу, да  и, вообще, стоять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C:\Documents and Settings\All Users\Документы\Мои рисунки\Образцы рисунков\1lveop_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19"/>
            <a:ext cx="2592288" cy="1554507"/>
          </a:xfrm>
          <a:prstGeom prst="rect">
            <a:avLst/>
          </a:prstGeom>
          <a:noFill/>
        </p:spPr>
      </p:pic>
      <p:pic>
        <p:nvPicPr>
          <p:cNvPr id="20483" name="Picture 3" descr="C:\Documents and Settings\All Users\Документы\Мои рисунки\Образцы рисунков\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0"/>
            <a:ext cx="2592288" cy="1544231"/>
          </a:xfrm>
          <a:prstGeom prst="rect">
            <a:avLst/>
          </a:prstGeom>
          <a:noFill/>
        </p:spPr>
      </p:pic>
      <p:pic>
        <p:nvPicPr>
          <p:cNvPr id="20484" name="Picture 4" descr="C:\Documents and Settings\All Users\Документы\Мои рисунки\Образцы рисунков\sila-treniya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714620"/>
            <a:ext cx="1214446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Трение в жизни растений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590465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Лианы, хмель, вьюны и др.</a:t>
            </a:r>
          </a:p>
          <a:p>
            <a:pPr algn="just">
              <a:buNone/>
            </a:pPr>
            <a:r>
              <a:rPr lang="ru-RU" b="1" dirty="0" smtClean="0"/>
              <a:t>благодаря трению цепляются </a:t>
            </a:r>
          </a:p>
          <a:p>
            <a:pPr algn="just">
              <a:buNone/>
            </a:pPr>
            <a:r>
              <a:rPr lang="ru-RU" b="1" dirty="0" smtClean="0"/>
              <a:t>за находящиеся по близости </a:t>
            </a:r>
          </a:p>
          <a:p>
            <a:pPr algn="just">
              <a:buNone/>
            </a:pPr>
            <a:r>
              <a:rPr lang="ru-RU" b="1" dirty="0" smtClean="0"/>
              <a:t>опоры, удерживаются </a:t>
            </a:r>
          </a:p>
          <a:p>
            <a:pPr algn="just">
              <a:buNone/>
            </a:pPr>
            <a:r>
              <a:rPr lang="ru-RU" b="1" dirty="0" smtClean="0"/>
              <a:t>на них и тянуться к свету</a:t>
            </a:r>
            <a:endParaRPr lang="ru-RU" b="1" dirty="0"/>
          </a:p>
        </p:txBody>
      </p:sp>
      <p:pic>
        <p:nvPicPr>
          <p:cNvPr id="21506" name="Picture 2" descr="C:\Documents and Settings\All Users\Документы\Мои рисунки\Образцы рисунков\parthenociss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3240360" cy="2952328"/>
          </a:xfrm>
          <a:prstGeom prst="rect">
            <a:avLst/>
          </a:prstGeom>
          <a:noFill/>
        </p:spPr>
      </p:pic>
      <p:pic>
        <p:nvPicPr>
          <p:cNvPr id="21507" name="Picture 3" descr="C:\Documents and Settings\All Users\Документы\Мои рисунки\Образцы рисунков\hmel-na-zab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096344" cy="2808312"/>
          </a:xfrm>
          <a:prstGeom prst="rect">
            <a:avLst/>
          </a:prstGeom>
          <a:noFill/>
        </p:spPr>
      </p:pic>
      <p:pic>
        <p:nvPicPr>
          <p:cNvPr id="21508" name="Picture 4" descr="C:\Documents and Settings\All Users\Документы\Мои рисунки\Образцы рисунков\0_5086b_8243c84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61048"/>
            <a:ext cx="3072344" cy="2808312"/>
          </a:xfrm>
          <a:prstGeom prst="rect">
            <a:avLst/>
          </a:prstGeom>
          <a:noFill/>
        </p:spPr>
      </p:pic>
      <p:pic>
        <p:nvPicPr>
          <p:cNvPr id="21510" name="Picture 6" descr="C:\Documents and Settings\All Users\Документы\Мои рисунки\Образцы рисунков\н5р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861048"/>
            <a:ext cx="252028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Трение в жизни животных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92696"/>
            <a:ext cx="8339986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Путём длительной эволюции</a:t>
            </a:r>
          </a:p>
          <a:p>
            <a:pPr>
              <a:buNone/>
            </a:pPr>
            <a:r>
              <a:rPr lang="ru-RU" sz="2800" b="1" dirty="0" smtClean="0"/>
              <a:t>организмы многих живых существ</a:t>
            </a:r>
          </a:p>
          <a:p>
            <a:pPr>
              <a:buNone/>
            </a:pPr>
            <a:r>
              <a:rPr lang="ru-RU" sz="2800" b="1" dirty="0" smtClean="0"/>
              <a:t>приспособились к трению.</a:t>
            </a:r>
          </a:p>
          <a:p>
            <a:pPr>
              <a:buNone/>
            </a:pPr>
            <a:r>
              <a:rPr lang="ru-RU" sz="2800" b="1" dirty="0" smtClean="0"/>
              <a:t>Чтобы увеличить сцепление</a:t>
            </a:r>
          </a:p>
          <a:p>
            <a:pPr>
              <a:buNone/>
            </a:pPr>
            <a:r>
              <a:rPr lang="ru-RU" sz="2800" b="1" dirty="0" smtClean="0"/>
              <a:t>с грунтом, стволами деревьев,</a:t>
            </a:r>
          </a:p>
          <a:p>
            <a:pPr>
              <a:buNone/>
            </a:pPr>
            <a:r>
              <a:rPr lang="ru-RU" sz="2800" b="1" dirty="0" smtClean="0"/>
              <a:t>на конечностях животных имеется</a:t>
            </a:r>
          </a:p>
          <a:p>
            <a:pPr>
              <a:buNone/>
            </a:pPr>
            <a:r>
              <a:rPr lang="ru-RU" sz="2800" b="1" dirty="0" smtClean="0"/>
              <a:t>целый ряд различных</a:t>
            </a:r>
          </a:p>
          <a:p>
            <a:pPr>
              <a:buNone/>
            </a:pPr>
            <a:r>
              <a:rPr lang="ru-RU" sz="2800" b="1" dirty="0" smtClean="0"/>
              <a:t>приспособлений: когти,</a:t>
            </a:r>
          </a:p>
          <a:p>
            <a:pPr>
              <a:buNone/>
            </a:pPr>
            <a:r>
              <a:rPr lang="ru-RU" sz="2800" b="1" dirty="0" smtClean="0"/>
              <a:t>тело пресмыкающихся покрытое</a:t>
            </a:r>
          </a:p>
          <a:p>
            <a:pPr>
              <a:buNone/>
            </a:pPr>
            <a:r>
              <a:rPr lang="ru-RU" sz="2800" b="1" dirty="0" smtClean="0"/>
              <a:t>бугорками и чешуйками.</a:t>
            </a:r>
            <a:endParaRPr lang="ru-RU" sz="2800" b="1" dirty="0"/>
          </a:p>
        </p:txBody>
      </p:sp>
      <p:pic>
        <p:nvPicPr>
          <p:cNvPr id="22530" name="Picture 2" descr="C:\Documents and Settings\All Users\Документы\Мои рисунки\Образцы рисунков\в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92696"/>
            <a:ext cx="2808312" cy="1624959"/>
          </a:xfrm>
          <a:prstGeom prst="rect">
            <a:avLst/>
          </a:prstGeom>
          <a:noFill/>
        </p:spPr>
      </p:pic>
      <p:pic>
        <p:nvPicPr>
          <p:cNvPr id="22531" name="Picture 3" descr="C:\Documents and Settings\All Users\Документы\Мои рисунки\Образцы рисунков\217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808312" cy="1836204"/>
          </a:xfrm>
          <a:prstGeom prst="rect">
            <a:avLst/>
          </a:prstGeom>
          <a:noFill/>
        </p:spPr>
      </p:pic>
      <p:pic>
        <p:nvPicPr>
          <p:cNvPr id="22532" name="Picture 4" descr="C:\Documents and Settings\All Users\Документы\Мои рисунки\Образцы рисунков\ыщву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1728192" cy="1224136"/>
          </a:xfrm>
          <a:prstGeom prst="rect">
            <a:avLst/>
          </a:prstGeom>
          <a:noFill/>
        </p:spPr>
      </p:pic>
      <p:pic>
        <p:nvPicPr>
          <p:cNvPr id="22533" name="Picture 5" descr="C:\Documents and Settings\All Users\Документы\Мои рисунки\Образцы рисунков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085184"/>
            <a:ext cx="3096344" cy="1667399"/>
          </a:xfrm>
          <a:prstGeom prst="rect">
            <a:avLst/>
          </a:prstGeom>
          <a:noFill/>
        </p:spPr>
      </p:pic>
      <p:pic>
        <p:nvPicPr>
          <p:cNvPr id="22534" name="Picture 6" descr="C:\Documents and Settings\All Users\Документы\Мои рисунки\Образцы рисунков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573016"/>
            <a:ext cx="2808312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Не нужна сила трения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Нагреваются и изнашиваются многие движущиеся части различных механизмов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Изнашиваются подошвы обуви и покрышки колёс автомобилей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 в данном случае существуют способы уменьшения трения: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3438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Смазка трущихся поверхностей(трение между слоями жидкости слабее, чем между твёрдыми поверхностями)</a:t>
            </a:r>
          </a:p>
          <a:p>
            <a:pPr algn="just"/>
            <a:endParaRPr lang="ru-RU" sz="1500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Использование шариковых и роликовых подшипников</a:t>
            </a:r>
          </a:p>
          <a:p>
            <a:pPr algn="just"/>
            <a:endParaRPr lang="ru-RU" sz="1700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Применение воздушной подушки(трение уменьшается из-за создания воздушной области повышенного давления между телом и опорой. На этом принципе перемещаются суда на воздушной подушке.)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Исходя из всего, мы пришли к выводу, что без силы трения мы не смогли бы жить, в мире был бы полнейший хаос.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3" descr="C:\Documents and Settings\All Users\Документы\Мои рисунки\Образцы рисунков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320480" cy="3672408"/>
          </a:xfrm>
          <a:prstGeom prst="rect">
            <a:avLst/>
          </a:prstGeom>
          <a:noFill/>
        </p:spPr>
      </p:pic>
      <p:pic>
        <p:nvPicPr>
          <p:cNvPr id="4" name="Picture 4" descr="C:\Documents and Settings\All Users\Документы\Мои рисунки\Образцы рисунков\0005-002-Vidy-sil-tr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2520280" cy="4631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85786" y="1428736"/>
            <a:ext cx="778674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965F0E"/>
                </a:solidFill>
              </a:rPr>
              <a:t>Презентация к уроку по </a:t>
            </a:r>
            <a:r>
              <a:rPr lang="ru-RU" sz="4400" b="1" i="1" dirty="0" smtClean="0">
                <a:solidFill>
                  <a:srgbClr val="965F0E"/>
                </a:solidFill>
              </a:rPr>
              <a:t>теме 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rgbClr val="C00000"/>
                </a:solidFill>
              </a:rPr>
              <a:t>«</a:t>
            </a:r>
            <a:r>
              <a:rPr lang="ru-RU" sz="4400" b="1" i="1" dirty="0">
                <a:solidFill>
                  <a:srgbClr val="C00000"/>
                </a:solidFill>
              </a:rPr>
              <a:t>Можно ли жить без трения?»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572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УРОКИ, ПРОВЕДЕННЫЕ С ИСПОЛЬЗОВАНИЕМ: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технологии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“Case study”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dirty="0"/>
              <a:t>«Физические основы существования флоры и фауны»;</a:t>
            </a:r>
          </a:p>
          <a:p>
            <a:pPr lvl="0"/>
            <a:r>
              <a:rPr lang="ru-RU" sz="2400" dirty="0"/>
              <a:t>«Физика приготовления кофе»;</a:t>
            </a:r>
          </a:p>
          <a:p>
            <a:pPr lvl="0"/>
            <a:r>
              <a:rPr lang="ru-RU" sz="2400" dirty="0"/>
              <a:t>«Физика в бане»;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* технологии урочного проектирования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dirty="0"/>
              <a:t>«Это удивительное вещество вода»;</a:t>
            </a:r>
          </a:p>
          <a:p>
            <a:pPr lvl="0"/>
            <a:r>
              <a:rPr lang="ru-RU" sz="2400" dirty="0"/>
              <a:t>«Силы в природе»;</a:t>
            </a:r>
          </a:p>
          <a:p>
            <a:pPr lvl="0"/>
            <a:r>
              <a:rPr lang="ru-RU" sz="2400" dirty="0"/>
              <a:t>«Почему идет снег, дождь</a:t>
            </a:r>
            <a:r>
              <a:rPr lang="ru-RU" sz="2400" dirty="0" smtClean="0"/>
              <a:t>?»</a:t>
            </a:r>
          </a:p>
          <a:p>
            <a:pPr lvl="0"/>
            <a:r>
              <a:rPr lang="ru-RU" sz="2400" dirty="0" smtClean="0"/>
              <a:t>«Можно ли жить без трения?»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22050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65F0E"/>
                </a:solidFill>
              </a:rPr>
              <a:t>Тема урока: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900113" y="2565400"/>
            <a:ext cx="745172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9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ED3705"/>
                </a:solidFill>
                <a:latin typeface="Calibri"/>
                <a:cs typeface="Calibri"/>
              </a:rPr>
              <a:t>Можно ли жить без трения?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 rot="5400000">
            <a:off x="-2629694" y="3213894"/>
            <a:ext cx="6264275" cy="5032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План  работы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95513" y="0"/>
            <a:ext cx="5521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6600"/>
                </a:solidFill>
                <a:latin typeface="Comic Sans MS" pitchFamily="66" charset="0"/>
              </a:rPr>
              <a:t>Путь познания: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763713" y="1831975"/>
            <a:ext cx="8345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>
                <a:solidFill>
                  <a:srgbClr val="965F0E"/>
                </a:solidFill>
                <a:latin typeface="OpenSymbol" pitchFamily="2" charset="0"/>
              </a:rPr>
              <a:t> </a:t>
            </a:r>
            <a:endParaRPr lang="ru-RU" sz="6000">
              <a:solidFill>
                <a:srgbClr val="965F0E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258888" y="1268413"/>
            <a:ext cx="7885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>
                <a:solidFill>
                  <a:srgbClr val="965F0E"/>
                </a:solidFill>
              </a:rPr>
              <a:t>✯ наблюдение опыт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331913" y="2133600"/>
            <a:ext cx="6840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>
                <a:solidFill>
                  <a:srgbClr val="965F0E"/>
                </a:solidFill>
              </a:rPr>
              <a:t>✯ мысль гипотеза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476375" y="3068638"/>
            <a:ext cx="6551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>
                <a:solidFill>
                  <a:srgbClr val="965F0E"/>
                </a:solidFill>
              </a:rPr>
              <a:t>✯ опыт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403350" y="3933825"/>
            <a:ext cx="5565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965F0E"/>
                </a:solidFill>
              </a:rPr>
              <a:t>✯ знание (закон)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1403350" y="4797425"/>
            <a:ext cx="4835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965F0E"/>
                </a:solidFill>
              </a:rPr>
              <a:t>✯ применение</a:t>
            </a:r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72" grpId="0"/>
      <p:bldP spid="62473" grpId="0"/>
      <p:bldP spid="624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/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 rot="5400000">
            <a:off x="-1934368" y="3310731"/>
            <a:ext cx="504031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97717"/>
                </a:solidFill>
                <a:latin typeface="Arial"/>
                <a:cs typeface="Arial"/>
              </a:rPr>
              <a:t>Трение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339975" y="2997200"/>
            <a:ext cx="568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DC820A"/>
                </a:solidFill>
              </a:rPr>
              <a:t>Что такое трение?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14398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ED8F49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ED8F49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5126" name="Oval 10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8</a:t>
            </a:r>
          </a:p>
        </p:txBody>
      </p:sp>
      <p:pic>
        <p:nvPicPr>
          <p:cNvPr id="5127" name="Picture 11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33375"/>
            <a:ext cx="244951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/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 rot="5400000">
            <a:off x="-1934368" y="3310731"/>
            <a:ext cx="504031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97717"/>
                </a:solidFill>
                <a:latin typeface="Arial"/>
                <a:cs typeface="Arial"/>
              </a:rPr>
              <a:t>Трение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79613" y="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EA8E32"/>
                </a:solidFill>
              </a:rPr>
              <a:t>Определение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19250" y="3933825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6600"/>
                </a:solidFill>
              </a:rPr>
              <a:t>Сила трения</a:t>
            </a:r>
            <a:r>
              <a:rPr lang="ru-RU" b="1">
                <a:solidFill>
                  <a:srgbClr val="FF6600"/>
                </a:solidFill>
              </a:rPr>
              <a:t> –</a:t>
            </a:r>
            <a:r>
              <a:rPr lang="ru-RU"/>
              <a:t>     </a:t>
            </a:r>
            <a:endParaRPr lang="ru-RU" sz="2400"/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6804025" y="620713"/>
            <a:ext cx="18002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ED8F49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ED8F49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580063" y="4054475"/>
            <a:ext cx="1319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3200" b="1">
                <a:solidFill>
                  <a:srgbClr val="965F0E"/>
                </a:solidFill>
              </a:rPr>
              <a:t>сила,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403350" y="4724400"/>
            <a:ext cx="77406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65F0E"/>
                </a:solidFill>
              </a:rPr>
              <a:t>характеризующая   взаимодействие двух соприкасающихся тел и препятствующая их относительному движению</a:t>
            </a:r>
          </a:p>
        </p:txBody>
      </p:sp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908050"/>
            <a:ext cx="48418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/>
      <p:bldP spid="215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/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 rot="5400000">
            <a:off x="-1934368" y="3310731"/>
            <a:ext cx="504031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97717"/>
                </a:solidFill>
                <a:latin typeface="Arial"/>
                <a:cs typeface="Arial"/>
              </a:rPr>
              <a:t>Трение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14398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435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ED8F49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ED8F49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708400" y="0"/>
            <a:ext cx="4464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ED8F49"/>
                </a:solidFill>
              </a:rPr>
              <a:t>Каковы </a:t>
            </a:r>
            <a:r>
              <a:rPr lang="ru-RU" sz="3600" b="1">
                <a:solidFill>
                  <a:srgbClr val="FF3300"/>
                </a:solidFill>
              </a:rPr>
              <a:t>причины</a:t>
            </a:r>
            <a:r>
              <a:rPr lang="ru-RU" sz="3600" b="1">
                <a:solidFill>
                  <a:srgbClr val="ED8F49"/>
                </a:solidFill>
              </a:rPr>
              <a:t> силы трения ?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689475" y="4691063"/>
            <a:ext cx="4454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>
              <a:solidFill>
                <a:srgbClr val="D6864A"/>
              </a:solidFill>
            </a:endParaRPr>
          </a:p>
          <a:p>
            <a:endParaRPr lang="ru-RU" sz="2400" b="1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187450" y="2492375"/>
            <a:ext cx="31686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7E461C"/>
                </a:solidFill>
              </a:rPr>
              <a:t>Шероховатость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7E461C"/>
                </a:solidFill>
              </a:rPr>
              <a:t>поверхности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787900" y="2420938"/>
            <a:ext cx="43561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E461C"/>
                </a:solidFill>
              </a:rPr>
              <a:t>Притяжение между</a:t>
            </a:r>
          </a:p>
          <a:p>
            <a:r>
              <a:rPr lang="ru-RU" sz="2800" b="1">
                <a:solidFill>
                  <a:srgbClr val="7E461C"/>
                </a:solidFill>
              </a:rPr>
              <a:t> молекулами</a:t>
            </a:r>
          </a:p>
          <a:p>
            <a:r>
              <a:rPr lang="ru-RU" sz="2800" b="1">
                <a:solidFill>
                  <a:srgbClr val="7E461C"/>
                </a:solidFill>
              </a:rPr>
              <a:t>соприкасающихся тел</a:t>
            </a:r>
          </a:p>
        </p:txBody>
      </p:sp>
      <p:pic>
        <p:nvPicPr>
          <p:cNvPr id="22547" name="Picture 19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644900"/>
            <a:ext cx="359568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00500"/>
            <a:ext cx="3562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Oval 21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41" grpId="0"/>
      <p:bldP spid="225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 rot="5400000">
            <a:off x="-1934368" y="3310731"/>
            <a:ext cx="504031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97717"/>
                </a:solidFill>
                <a:latin typeface="Arial"/>
                <a:cs typeface="Arial"/>
              </a:rPr>
              <a:t>Трение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68538" y="333375"/>
            <a:ext cx="3532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806700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ED8F49"/>
                </a:solidFill>
              </a:rPr>
              <a:t>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268538" y="0"/>
            <a:ext cx="1076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solidFill>
                  <a:srgbClr val="C84A12"/>
                </a:solidFill>
              </a:rPr>
              <a:t>F</a:t>
            </a:r>
            <a:r>
              <a:rPr lang="ru-RU" sz="4800" baseline="-25000">
                <a:solidFill>
                  <a:srgbClr val="C84A12"/>
                </a:solidFill>
              </a:rPr>
              <a:t>ТР</a:t>
            </a:r>
            <a:endParaRPr lang="ru-RU" sz="4800">
              <a:solidFill>
                <a:srgbClr val="C84A12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635375" y="0"/>
            <a:ext cx="550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- </a:t>
            </a:r>
            <a:r>
              <a:rPr lang="ru-RU" sz="2400" b="1"/>
              <a:t>векторная физическая величина</a:t>
            </a:r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>
            <a:off x="5076825" y="549275"/>
            <a:ext cx="7921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0EB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284663" y="1341438"/>
            <a:ext cx="397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Точка приложения - </a:t>
            </a:r>
            <a:r>
              <a:rPr lang="ru-RU" sz="2400" b="1">
                <a:solidFill>
                  <a:srgbClr val="FF3300"/>
                </a:solidFill>
              </a:rPr>
              <a:t>тело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38500" y="2224088"/>
            <a:ext cx="5905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Направлена</a:t>
            </a:r>
            <a:r>
              <a:rPr lang="ru-RU" sz="2800"/>
              <a:t> – </a:t>
            </a:r>
            <a:r>
              <a:rPr lang="ru-RU" sz="2800">
                <a:solidFill>
                  <a:srgbClr val="FF3300"/>
                </a:solidFill>
              </a:rPr>
              <a:t>против движения</a:t>
            </a:r>
          </a:p>
          <a:p>
            <a:r>
              <a:rPr lang="ru-RU" sz="2800"/>
              <a:t>                      а) </a:t>
            </a:r>
            <a:r>
              <a:rPr lang="ru-RU" sz="2800">
                <a:solidFill>
                  <a:srgbClr val="FF3300"/>
                </a:solidFill>
              </a:rPr>
              <a:t>вектора скорости</a:t>
            </a:r>
          </a:p>
          <a:p>
            <a:r>
              <a:rPr lang="ru-RU" sz="2800">
                <a:solidFill>
                  <a:srgbClr val="FF3300"/>
                </a:solidFill>
              </a:rPr>
              <a:t>                      </a:t>
            </a:r>
            <a:r>
              <a:rPr lang="ru-RU" sz="2800"/>
              <a:t>б)</a:t>
            </a:r>
            <a:r>
              <a:rPr lang="ru-RU" sz="2800">
                <a:solidFill>
                  <a:srgbClr val="FF3300"/>
                </a:solidFill>
              </a:rPr>
              <a:t> внешней силы</a:t>
            </a:r>
          </a:p>
        </p:txBody>
      </p:sp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0"/>
            <a:ext cx="2571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33305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0" name="Picture 18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486275"/>
            <a:ext cx="4267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Oval 19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4" grpId="0"/>
      <p:bldP spid="2356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/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 rot="5400000">
            <a:off x="-1934368" y="3310731"/>
            <a:ext cx="504031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97717"/>
                </a:solidFill>
                <a:latin typeface="Arial"/>
                <a:cs typeface="Arial"/>
              </a:rPr>
              <a:t>Трение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18002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ED8F49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ED8F49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779838" y="0"/>
            <a:ext cx="4968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ED8F49"/>
                </a:solidFill>
                <a:latin typeface="Comic Sans MS" pitchFamily="66" charset="0"/>
              </a:rPr>
              <a:t>Как измерить</a:t>
            </a:r>
          </a:p>
          <a:p>
            <a:r>
              <a:rPr lang="ru-RU" sz="4400" b="1">
                <a:solidFill>
                  <a:srgbClr val="ED8F49"/>
                </a:solidFill>
                <a:latin typeface="Comic Sans MS" pitchFamily="66" charset="0"/>
              </a:rPr>
              <a:t> силу трения?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258888" y="2205038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Подсказка</a:t>
            </a: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V="1">
            <a:off x="3059113" y="1989138"/>
            <a:ext cx="4333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3059113" y="2565400"/>
            <a:ext cx="4333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687763" y="1766888"/>
            <a:ext cx="174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динамометр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43300" y="2414588"/>
            <a:ext cx="173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равномерно</a:t>
            </a:r>
          </a:p>
        </p:txBody>
      </p:sp>
      <p:pic>
        <p:nvPicPr>
          <p:cNvPr id="9228" name="Picture 15" descr="Рисунок7"/>
          <p:cNvPicPr>
            <a:picLocks noChangeAspect="1" noChangeArrowheads="1"/>
          </p:cNvPicPr>
          <p:nvPr/>
        </p:nvPicPr>
        <p:blipFill>
          <a:blip r:embed="rId2" cstate="print"/>
          <a:srcRect b="12469"/>
          <a:stretch>
            <a:fillRect/>
          </a:stretch>
        </p:blipFill>
        <p:spPr bwMode="auto">
          <a:xfrm>
            <a:off x="2987675" y="3068638"/>
            <a:ext cx="3200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Oval 16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4" grpId="0"/>
      <p:bldP spid="24587" grpId="0"/>
      <p:bldP spid="245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 rot="5400000">
            <a:off x="3973512" y="-3973512"/>
            <a:ext cx="1196975" cy="91440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sz="4800"/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911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65F0E"/>
                  </a:solidFill>
                  <a:round/>
                  <a:headEnd/>
                  <a:tailEnd/>
                </a:ln>
                <a:solidFill>
                  <a:srgbClr val="965F0E"/>
                </a:solidFill>
                <a:latin typeface="Arial"/>
                <a:cs typeface="Arial"/>
              </a:rPr>
              <a:t>От чего зависит сила трения ?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2324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Гипотеза 1</a:t>
            </a:r>
          </a:p>
        </p:txBody>
      </p:sp>
      <p:graphicFrame>
        <p:nvGraphicFramePr>
          <p:cNvPr id="32869" name="Group 101"/>
          <p:cNvGraphicFramePr>
            <a:graphicFrameLocks noGrp="1"/>
          </p:cNvGraphicFramePr>
          <p:nvPr/>
        </p:nvGraphicFramePr>
        <p:xfrm>
          <a:off x="357158" y="2357430"/>
          <a:ext cx="7308850" cy="3167063"/>
        </p:xfrm>
        <a:graphic>
          <a:graphicData uri="http://schemas.openxmlformats.org/drawingml/2006/table">
            <a:tbl>
              <a:tblPr/>
              <a:tblGrid>
                <a:gridCol w="673100"/>
                <a:gridCol w="2530475"/>
                <a:gridCol w="2305050"/>
                <a:gridCol w="1800225"/>
              </a:tblGrid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Поверхность 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Поверхность 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4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Н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дерево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дерево (стол)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дерево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картон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7" name="WordArt 100"/>
          <p:cNvSpPr>
            <a:spLocks noChangeArrowheads="1" noChangeShapeType="1" noTextEdit="1"/>
          </p:cNvSpPr>
          <p:nvPr/>
        </p:nvSpPr>
        <p:spPr bwMode="auto">
          <a:xfrm>
            <a:off x="323850" y="5734050"/>
            <a:ext cx="19446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Вывод 1:</a:t>
            </a:r>
          </a:p>
        </p:txBody>
      </p:sp>
      <p:sp>
        <p:nvSpPr>
          <p:cNvPr id="10268" name="Rectangle 103"/>
          <p:cNvSpPr>
            <a:spLocks noChangeArrowheads="1"/>
          </p:cNvSpPr>
          <p:nvPr/>
        </p:nvSpPr>
        <p:spPr bwMode="auto">
          <a:xfrm>
            <a:off x="3059113" y="6237288"/>
            <a:ext cx="543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Фильм «2 зависимость от рода поверхности»</a:t>
            </a:r>
          </a:p>
        </p:txBody>
      </p:sp>
      <p:sp>
        <p:nvSpPr>
          <p:cNvPr id="10269" name="Oval 104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 rot="5400000">
            <a:off x="3973512" y="-3973512"/>
            <a:ext cx="1196975" cy="91440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sz="4800"/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65F0E"/>
                  </a:solidFill>
                  <a:round/>
                  <a:headEnd/>
                  <a:tailEnd/>
                </a:ln>
                <a:solidFill>
                  <a:srgbClr val="965F0E"/>
                </a:solidFill>
                <a:latin typeface="Arial"/>
                <a:cs typeface="Arial"/>
              </a:rPr>
              <a:t>От чего зависит сила трения ?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2324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Гипотеза 2</a:t>
            </a:r>
          </a:p>
        </p:txBody>
      </p:sp>
      <p:graphicFrame>
        <p:nvGraphicFramePr>
          <p:cNvPr id="34879" name="Group 63"/>
          <p:cNvGraphicFramePr>
            <a:graphicFrameLocks noGrp="1"/>
          </p:cNvGraphicFramePr>
          <p:nvPr/>
        </p:nvGraphicFramePr>
        <p:xfrm>
          <a:off x="357158" y="2357430"/>
          <a:ext cx="7092950" cy="3104198"/>
        </p:xfrm>
        <a:graphic>
          <a:graphicData uri="http://schemas.openxmlformats.org/drawingml/2006/table">
            <a:tbl>
              <a:tblPr/>
              <a:tblGrid>
                <a:gridCol w="2108200"/>
                <a:gridCol w="1687513"/>
                <a:gridCol w="1784350"/>
                <a:gridCol w="1512887"/>
              </a:tblGrid>
              <a:tr h="136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</a:t>
                      </a:r>
                      <a:endParaRPr kumimoji="0" 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5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, Н</a:t>
                      </a:r>
                      <a:endParaRPr kumimoji="0" 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6" name="WordArt 64"/>
          <p:cNvSpPr>
            <a:spLocks noChangeArrowheads="1" noChangeShapeType="1" noTextEdit="1"/>
          </p:cNvSpPr>
          <p:nvPr/>
        </p:nvSpPr>
        <p:spPr bwMode="auto">
          <a:xfrm>
            <a:off x="323850" y="5734050"/>
            <a:ext cx="18716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Вывод 2:</a:t>
            </a:r>
          </a:p>
        </p:txBody>
      </p:sp>
      <p:sp>
        <p:nvSpPr>
          <p:cNvPr id="11287" name="Rectangle 65"/>
          <p:cNvSpPr>
            <a:spLocks noChangeArrowheads="1"/>
          </p:cNvSpPr>
          <p:nvPr/>
        </p:nvSpPr>
        <p:spPr bwMode="auto">
          <a:xfrm>
            <a:off x="5435600" y="155575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Опыт 2</a:t>
            </a:r>
          </a:p>
        </p:txBody>
      </p:sp>
      <p:sp>
        <p:nvSpPr>
          <p:cNvPr id="11288" name="Oval 66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0"/>
            <a:ext cx="827088" cy="68580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/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 rot="5400000">
            <a:off x="-2143125" y="3014663"/>
            <a:ext cx="5040313" cy="3952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97717"/>
                </a:solidFill>
                <a:latin typeface="Arial"/>
                <a:cs typeface="Arial"/>
              </a:rPr>
              <a:t>Трение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403350" y="33337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>
              <a:solidFill>
                <a:srgbClr val="D3900B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427538" y="5949950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Фильм «3 не зависит от площади»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908175" y="1700213"/>
            <a:ext cx="1533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/>
              <a:t> </a:t>
            </a:r>
            <a:r>
              <a:rPr lang="en-US" sz="4400">
                <a:solidFill>
                  <a:srgbClr val="C84A12"/>
                </a:solidFill>
              </a:rPr>
              <a:t>F</a:t>
            </a:r>
            <a:r>
              <a:rPr lang="ru-RU">
                <a:solidFill>
                  <a:srgbClr val="C84A12"/>
                </a:solidFill>
              </a:rPr>
              <a:t>ТР</a:t>
            </a:r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 flipV="1">
            <a:off x="3059113" y="1557338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3132138" y="2133600"/>
            <a:ext cx="10795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716463" y="1341438"/>
            <a:ext cx="3106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33"/>
                </a:solidFill>
              </a:rPr>
              <a:t>Рода поверхности</a:t>
            </a:r>
            <a:r>
              <a:rPr lang="ru-RU"/>
              <a:t>  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787900" y="1989138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33"/>
                </a:solidFill>
              </a:rPr>
              <a:t>Веса тела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835150" y="2997200"/>
            <a:ext cx="5832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FF3300"/>
                </a:solidFill>
              </a:rPr>
              <a:t>F</a:t>
            </a:r>
            <a:r>
              <a:rPr lang="ru-RU" sz="3600" b="1">
                <a:solidFill>
                  <a:srgbClr val="FF3300"/>
                </a:solidFill>
              </a:rPr>
              <a:t>тр</a:t>
            </a:r>
            <a:r>
              <a:rPr lang="ru-RU" sz="9600" b="1">
                <a:solidFill>
                  <a:srgbClr val="FF3300"/>
                </a:solidFill>
              </a:rPr>
              <a:t> = </a:t>
            </a:r>
            <a:r>
              <a:rPr lang="ru-RU" sz="9600" b="1">
                <a:solidFill>
                  <a:srgbClr val="FF3300"/>
                </a:solidFill>
                <a:sym typeface="Symbol" pitchFamily="18" charset="2"/>
              </a:rPr>
              <a:t></a:t>
            </a:r>
            <a:r>
              <a:rPr lang="en-US" sz="9600" b="1">
                <a:solidFill>
                  <a:srgbClr val="FF3300"/>
                </a:solidFill>
              </a:rPr>
              <a:t>P</a:t>
            </a:r>
            <a:endParaRPr lang="ru-RU" sz="9600" b="1">
              <a:solidFill>
                <a:srgbClr val="FF3300"/>
              </a:solidFill>
            </a:endParaRPr>
          </a:p>
        </p:txBody>
      </p:sp>
      <p:sp>
        <p:nvSpPr>
          <p:cNvPr id="12300" name="Rectangle 17"/>
          <p:cNvSpPr>
            <a:spLocks noChangeArrowheads="1"/>
          </p:cNvSpPr>
          <p:nvPr/>
        </p:nvSpPr>
        <p:spPr bwMode="auto">
          <a:xfrm rot="5400000">
            <a:off x="4549775" y="-3217862"/>
            <a:ext cx="981075" cy="74168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sz="4800"/>
          </a:p>
        </p:txBody>
      </p:sp>
      <p:sp>
        <p:nvSpPr>
          <p:cNvPr id="12301" name="WordArt 18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8405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65F0E"/>
                  </a:solidFill>
                  <a:round/>
                  <a:headEnd/>
                  <a:tailEnd/>
                </a:ln>
                <a:solidFill>
                  <a:srgbClr val="965F0E"/>
                </a:solidFill>
                <a:latin typeface="Arial"/>
                <a:cs typeface="Arial"/>
              </a:rPr>
              <a:t>От чего зависит сила трения ?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827088" y="4652963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sym typeface="Symbol" pitchFamily="18" charset="2"/>
              </a:rPr>
              <a:t></a:t>
            </a:r>
            <a:r>
              <a:rPr lang="ru-RU" sz="4400" b="1">
                <a:solidFill>
                  <a:srgbClr val="FF3300"/>
                </a:solidFill>
                <a:sym typeface="Symbol" pitchFamily="18" charset="2"/>
              </a:rPr>
              <a:t> - </a:t>
            </a:r>
            <a:r>
              <a:rPr lang="ru-RU" sz="3600" b="1">
                <a:solidFill>
                  <a:srgbClr val="7E461C"/>
                </a:solidFill>
                <a:sym typeface="Symbol" pitchFamily="18" charset="2"/>
              </a:rPr>
              <a:t>коэффициент трения</a:t>
            </a:r>
          </a:p>
        </p:txBody>
      </p:sp>
      <p:sp>
        <p:nvSpPr>
          <p:cNvPr id="12303" name="Oval 20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2" grpId="0"/>
      <p:bldP spid="27663" grpId="0"/>
      <p:bldP spid="27664" grpId="0"/>
      <p:bldP spid="276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04551"/>
          <a:ext cx="8143932" cy="658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27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Учитель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Учащиеся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21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1-й этап – погружение в проект</a:t>
                      </a:r>
                      <a:endParaRPr lang="ru-RU" sz="11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Формулирует: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Осуществляют: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1) проблему проекта;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1) личностное присвоение проблемы;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2) сюжетную ситуацию;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2) вживание в ситуацию;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3) цель и задачи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3) принятие, уточнение и конкретизация цели и задач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2-й этап – организация деятельности</a:t>
                      </a:r>
                      <a:endParaRPr lang="ru-RU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Организует деятельность – предлагает: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Осуществляют: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4) организовать группы;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4) разбивку на группы;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5) распределить амплуа в группах;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5) распределение ролей в группе;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6) спланировать деятельность по решению задач проекта;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6) планирование работы;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7) возможные формы презентации результатов.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7) выбор формы и способа презентации предполагаемых результатов.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5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3-й этап – осуществление деятельности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Не участвует, но: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Работают активно и самостоятельно: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8) консультирует учащихся по необходимости;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8) каждый в соответствии со своим амплуа и сообща;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9) ненавязчиво контролирует;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9) консультируются по необходимости;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10) дает новые знания, когда у учащихся возникает в этом необходимость;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10) «добывают» недостающие знания;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2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11) репетирует с учениками предстоящую презентацию результатов.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11) подготавливают презентацию результатов.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00113" cy="6858000"/>
          </a:xfrm>
          <a:prstGeom prst="rect">
            <a:avLst/>
          </a:prstGeom>
          <a:solidFill>
            <a:srgbClr val="F7D6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/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007393" y="3310731"/>
            <a:ext cx="504031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97717"/>
                </a:solidFill>
                <a:latin typeface="Arial"/>
                <a:cs typeface="Arial"/>
              </a:rPr>
              <a:t>Трение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30438" y="333375"/>
            <a:ext cx="6302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D3900B"/>
                </a:solidFill>
                <a:latin typeface="Monotype Corsiva" pitchFamily="66" charset="0"/>
              </a:rPr>
              <a:t>Виды сил   трения</a:t>
            </a:r>
            <a:r>
              <a:rPr lang="ru-RU" sz="6000" b="1">
                <a:solidFill>
                  <a:srgbClr val="D3900B"/>
                </a:solidFill>
              </a:rPr>
              <a:t>: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403350" y="2205038"/>
            <a:ext cx="2232025" cy="3816350"/>
          </a:xfrm>
          <a:prstGeom prst="rect">
            <a:avLst/>
          </a:prstGeom>
          <a:solidFill>
            <a:srgbClr val="FBEE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CF7D0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211638" y="2205038"/>
            <a:ext cx="2160587" cy="3744912"/>
          </a:xfrm>
          <a:prstGeom prst="rect">
            <a:avLst/>
          </a:prstGeom>
          <a:solidFill>
            <a:srgbClr val="FBEE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EA8E32"/>
              </a:solidFill>
            </a:endParaRPr>
          </a:p>
        </p:txBody>
      </p:sp>
      <p:sp>
        <p:nvSpPr>
          <p:cNvPr id="13319" name="Rectangle 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804025" y="2205038"/>
            <a:ext cx="2159000" cy="3744912"/>
          </a:xfrm>
          <a:prstGeom prst="rect">
            <a:avLst/>
          </a:prstGeom>
          <a:solidFill>
            <a:srgbClr val="FBEE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331913" y="2151063"/>
            <a:ext cx="2432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EA8E32"/>
                </a:solidFill>
              </a:rPr>
              <a:t>Трение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покоя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284663" y="2276475"/>
            <a:ext cx="2536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EA8E32"/>
                </a:solidFill>
              </a:rPr>
              <a:t>Трение</a:t>
            </a:r>
          </a:p>
          <a:p>
            <a:r>
              <a:rPr lang="ru-RU" sz="2400" b="1">
                <a:solidFill>
                  <a:srgbClr val="EA8E32"/>
                </a:solidFill>
              </a:rPr>
              <a:t> скольжения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308850" y="2276475"/>
            <a:ext cx="1401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EA8E32"/>
                </a:solidFill>
              </a:rPr>
              <a:t>Трение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качения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 rot="-5904534">
            <a:off x="3764756" y="3948907"/>
            <a:ext cx="48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V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 rot="-4558356">
            <a:off x="6478588" y="38258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V</a:t>
            </a:r>
            <a:endParaRPr lang="ru-RU" sz="2400" b="1">
              <a:solidFill>
                <a:srgbClr val="FF3300"/>
              </a:solidFill>
            </a:endParaRPr>
          </a:p>
        </p:txBody>
      </p:sp>
      <p:pic>
        <p:nvPicPr>
          <p:cNvPr id="1332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97200"/>
            <a:ext cx="2019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6" name="Picture 20"/>
          <p:cNvPicPr>
            <a:picLocks noChangeAspect="1" noChangeArrowheads="1"/>
          </p:cNvPicPr>
          <p:nvPr/>
        </p:nvPicPr>
        <p:blipFill>
          <a:blip r:embed="rId4" cstate="print"/>
          <a:srcRect l="41087" r="20020"/>
          <a:stretch>
            <a:fillRect/>
          </a:stretch>
        </p:blipFill>
        <p:spPr bwMode="auto">
          <a:xfrm>
            <a:off x="4356100" y="3213100"/>
            <a:ext cx="1819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3068638"/>
            <a:ext cx="1925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8" name="Oval 22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16</a:t>
            </a:r>
          </a:p>
        </p:txBody>
      </p:sp>
      <p:sp>
        <p:nvSpPr>
          <p:cNvPr id="13329" name="Rectangle 23"/>
          <p:cNvSpPr>
            <a:spLocks noChangeArrowheads="1"/>
          </p:cNvSpPr>
          <p:nvPr/>
        </p:nvSpPr>
        <p:spPr bwMode="auto">
          <a:xfrm>
            <a:off x="2339975" y="63531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Фильмы «4 трение покоя», «5 трение качения».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2984"/>
            <a:ext cx="7772400" cy="2457467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E73B19"/>
                </a:solidFill>
                <a:latin typeface="Monotype Corsiva" pitchFamily="66" charset="0"/>
              </a:rPr>
              <a:t>Отсроченный вопрос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1876"/>
            <a:ext cx="6400800" cy="2066924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7E461C"/>
                </a:solidFill>
              </a:rPr>
              <a:t>Для чего подошву делают «рифленой»?</a:t>
            </a:r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0580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rgbClr val="7E461C"/>
                </a:solidFill>
              </a:rPr>
              <a:t>Ответим на </a:t>
            </a:r>
            <a:r>
              <a:rPr lang="ru-RU" sz="4800" b="1" dirty="0" smtClean="0">
                <a:solidFill>
                  <a:srgbClr val="7E461C"/>
                </a:solidFill>
              </a:rPr>
              <a:t>вопрос:</a:t>
            </a:r>
            <a:endParaRPr lang="ru-RU" sz="4800" b="1" dirty="0">
              <a:solidFill>
                <a:srgbClr val="7E461C"/>
              </a:solidFill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00034" y="2852738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Можно ли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жить без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трения?</a:t>
            </a:r>
          </a:p>
        </p:txBody>
      </p:sp>
      <p:sp>
        <p:nvSpPr>
          <p:cNvPr id="15364" name="Oval 7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4029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9" descr="Рисунок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060575"/>
            <a:ext cx="3200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827088" y="404813"/>
            <a:ext cx="6840537" cy="800100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18023"/>
                </a:solidFill>
                <a:latin typeface="Monotype Corsiva" pitchFamily="66" charset="0"/>
              </a:rPr>
              <a:t>Можно ли жить без трения?</a:t>
            </a:r>
          </a:p>
        </p:txBody>
      </p:sp>
      <p:sp>
        <p:nvSpPr>
          <p:cNvPr id="16389" name="Oval 11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24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684213" y="5084763"/>
            <a:ext cx="388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утро, вы лежите в постели, затем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встаете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771775" y="4221163"/>
            <a:ext cx="1728788" cy="617537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18023"/>
                </a:solidFill>
                <a:latin typeface="Monotype Corsiva" pitchFamily="66" charset="0"/>
              </a:rPr>
              <a:t>Группа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Рисунок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276475"/>
            <a:ext cx="2828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1258888" y="765175"/>
            <a:ext cx="6840537" cy="800100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18023"/>
                </a:solidFill>
                <a:latin typeface="Monotype Corsiva" pitchFamily="66" charset="0"/>
              </a:rPr>
              <a:t>Можно ли жить без трения?</a:t>
            </a:r>
          </a:p>
        </p:txBody>
      </p:sp>
      <p:sp>
        <p:nvSpPr>
          <p:cNvPr id="17412" name="Oval 10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25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285720" y="5157788"/>
            <a:ext cx="4502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утро, вы завязываете бант или заплетаете косу.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84213" y="2349500"/>
            <a:ext cx="1728787" cy="617538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18023"/>
                </a:solidFill>
                <a:latin typeface="Monotype Corsiva" pitchFamily="66" charset="0"/>
              </a:rPr>
              <a:t>Группа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1258888" y="765175"/>
            <a:ext cx="6840537" cy="800100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18023"/>
                </a:solidFill>
                <a:latin typeface="Monotype Corsiva" pitchFamily="66" charset="0"/>
              </a:rPr>
              <a:t>Можно ли жить без трения?</a:t>
            </a:r>
          </a:p>
        </p:txBody>
      </p:sp>
      <p:pic>
        <p:nvPicPr>
          <p:cNvPr id="18435" name="Picture 11" descr="Рисунок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33131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val 12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26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4857752" y="4857760"/>
            <a:ext cx="3817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утро, вы одеваетесь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300788" y="1844675"/>
            <a:ext cx="1728787" cy="617538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18023"/>
                </a:solidFill>
                <a:latin typeface="Monotype Corsiva" pitchFamily="66" charset="0"/>
              </a:rPr>
              <a:t>Группа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Рисунок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26098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857364"/>
            <a:ext cx="27400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5"/>
          <p:cNvSpPr txBox="1">
            <a:spLocks noChangeArrowheads="1"/>
          </p:cNvSpPr>
          <p:nvPr/>
        </p:nvSpPr>
        <p:spPr bwMode="auto">
          <a:xfrm>
            <a:off x="1258888" y="765175"/>
            <a:ext cx="6840537" cy="800100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18023"/>
                </a:solidFill>
                <a:latin typeface="Monotype Corsiva" pitchFamily="66" charset="0"/>
              </a:rPr>
              <a:t>Можно ли жить без трения?</a:t>
            </a:r>
          </a:p>
        </p:txBody>
      </p:sp>
      <p:sp>
        <p:nvSpPr>
          <p:cNvPr id="19461" name="Oval 16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27</a:t>
            </a: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3714744" y="5429264"/>
            <a:ext cx="48196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Можно ли глотать, резать, колоть, держать пищу без силы трения?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9838" y="1989138"/>
            <a:ext cx="1728787" cy="617537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18023"/>
                </a:solidFill>
                <a:latin typeface="Monotype Corsiva" pitchFamily="66" charset="0"/>
              </a:rPr>
              <a:t>Группа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Рисунок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 descr="Рисунок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14488"/>
            <a:ext cx="2171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1258888" y="765175"/>
            <a:ext cx="6840537" cy="800100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18023"/>
                </a:solidFill>
                <a:latin typeface="Monotype Corsiva" pitchFamily="66" charset="0"/>
              </a:rPr>
              <a:t>Можно ли жить без трения?</a:t>
            </a:r>
          </a:p>
        </p:txBody>
      </p:sp>
      <p:sp>
        <p:nvSpPr>
          <p:cNvPr id="20485" name="Oval 15"/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28</a:t>
            </a:r>
          </a:p>
        </p:txBody>
      </p:sp>
      <p:sp>
        <p:nvSpPr>
          <p:cNvPr id="20486" name="Text Box 16"/>
          <p:cNvSpPr txBox="1">
            <a:spLocks noChangeArrowheads="1"/>
          </p:cNvSpPr>
          <p:nvPr/>
        </p:nvSpPr>
        <p:spPr bwMode="auto">
          <a:xfrm>
            <a:off x="1214414" y="6143644"/>
            <a:ext cx="735811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Можно ли передвигаться без силы трения? 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23850" y="1773238"/>
            <a:ext cx="1728788" cy="617537"/>
          </a:xfrm>
          <a:prstGeom prst="rect">
            <a:avLst/>
          </a:prstGeom>
          <a:noFill/>
          <a:ln w="38100">
            <a:solidFill>
              <a:srgbClr val="F180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18023"/>
                </a:solidFill>
                <a:latin typeface="Monotype Corsiva" pitchFamily="66" charset="0"/>
              </a:rPr>
              <a:t>Группа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Коллективная инструкция: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«Как сдвинуть стол?»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143380"/>
            <a:ext cx="6400800" cy="175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№ 1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35846"/>
            <a:ext cx="75724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Проблема: </a:t>
            </a:r>
            <a:r>
              <a:rPr lang="ru-RU" sz="2000" dirty="0" smtClean="0">
                <a:solidFill>
                  <a:srgbClr val="002060"/>
                </a:solidFill>
              </a:rPr>
              <a:t>Если ввести смазку, может ли сила трения уменьшиться до нуля?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</a:rPr>
              <a:t>Провести эксперимент  по преодолению силы трения разными техническими методами и измерить ее.</a:t>
            </a:r>
          </a:p>
          <a:p>
            <a:pPr marL="514350" indent="-514350" algn="just"/>
            <a:r>
              <a:rPr lang="ru-RU" sz="2400" b="1" dirty="0" smtClean="0">
                <a:solidFill>
                  <a:srgbClr val="002060"/>
                </a:solidFill>
              </a:rPr>
              <a:t>Задачи:    </a:t>
            </a:r>
            <a:r>
              <a:rPr lang="ru-RU" sz="2000" dirty="0" smtClean="0">
                <a:solidFill>
                  <a:srgbClr val="002060"/>
                </a:solidFill>
              </a:rPr>
              <a:t>Сдвинуть стол разными методами.                                         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</a:t>
            </a:r>
            <a:r>
              <a:rPr lang="ru-RU" sz="2000" i="1" dirty="0" smtClean="0">
                <a:solidFill>
                  <a:srgbClr val="002060"/>
                </a:solidFill>
              </a:rPr>
              <a:t>*используя веревку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    *используя смазку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    *используя катки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    *измерить силу трения динамометром в разных случаях, сравнить ее модуль, сделать вывод.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    *ответить на вопрос «Можно ли уменьшить силу трения до нуля?»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    *сделать демонстративный опыт по исследованию зависимости силы трения от нормальной реакции.(нарисовать график зависимости </a:t>
            </a:r>
            <a:r>
              <a:rPr lang="en-US" sz="2000" i="1" dirty="0" smtClean="0">
                <a:solidFill>
                  <a:srgbClr val="002060"/>
                </a:solidFill>
              </a:rPr>
              <a:t>F</a:t>
            </a:r>
            <a:r>
              <a:rPr lang="ru-RU" sz="2000" i="1" dirty="0" smtClean="0">
                <a:solidFill>
                  <a:srgbClr val="002060"/>
                </a:solidFill>
              </a:rPr>
              <a:t>т.  От </a:t>
            </a:r>
            <a:r>
              <a:rPr lang="en-US" sz="2000" i="1" dirty="0" smtClean="0">
                <a:solidFill>
                  <a:srgbClr val="002060"/>
                </a:solidFill>
              </a:rPr>
              <a:t>N)</a:t>
            </a:r>
            <a:r>
              <a:rPr lang="ru-RU" sz="2000" dirty="0" smtClean="0">
                <a:solidFill>
                  <a:srgbClr val="002060"/>
                </a:solidFill>
              </a:rPr>
              <a:t>   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Оборудование</a:t>
            </a:r>
            <a:r>
              <a:rPr lang="ru-RU" sz="2000" dirty="0" smtClean="0">
                <a:solidFill>
                  <a:srgbClr val="002060"/>
                </a:solidFill>
              </a:rPr>
              <a:t>:  стол, веревка, смазка, катки, динамометр, линейка, карандаш, бланк отчета.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57158" y="428604"/>
            <a:ext cx="571504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57158" y="1357298"/>
            <a:ext cx="571504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57158" y="2071678"/>
            <a:ext cx="571504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57158" y="5429264"/>
            <a:ext cx="571504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428604"/>
          <a:ext cx="8286808" cy="346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000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4-й этап – презентация</a:t>
                      </a:r>
                      <a:endParaRPr lang="ru-RU" sz="14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8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Принимает отчет: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Демонстрируют: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12) обобщает и резюмирует полученные результаты;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12) понимание проблемы, цели и задач;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13) подводит итоги обучения;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13) умение планировать и осуществлять работу;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14) оценивает умения: общаться, слушать, обосновывать свое мнение, толерантность и др.;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14) найденный способ решения проблемы;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15) акцентирует внимание на воспитательном моменте: умении работать в группе на общий результат и  др.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15) рефлексию деятельности и результата;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6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16) дают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взаимооценку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деятельности и ее результативности.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Инструкция.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FF0000"/>
                </a:solidFill>
              </a:rPr>
              <a:t>При равномерном движении стола по полу:   </a:t>
            </a:r>
            <a:endParaRPr lang="ru-RU" sz="19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1)   СС            В:    И             СТ</a:t>
            </a:r>
          </a:p>
          <a:p>
            <a:r>
              <a:rPr lang="ru-RU" sz="1900" dirty="0" smtClean="0">
                <a:solidFill>
                  <a:srgbClr val="0070C0"/>
                </a:solidFill>
              </a:rPr>
              <a:t>Сдвинуть стол с помощью веревки, измерить силу трения динамометром. </a:t>
            </a:r>
          </a:p>
          <a:p>
            <a:r>
              <a:rPr lang="ru-RU" dirty="0" smtClean="0"/>
              <a:t>2)   СС             К:    И             СТ</a:t>
            </a:r>
          </a:p>
          <a:p>
            <a:r>
              <a:rPr lang="ru-RU" sz="1900" dirty="0" smtClean="0">
                <a:solidFill>
                  <a:srgbClr val="0070C0"/>
                </a:solidFill>
              </a:rPr>
              <a:t>Поставить стол на катки, сдвинуть, измерить силу трения динамометром.</a:t>
            </a:r>
          </a:p>
          <a:p>
            <a:r>
              <a:rPr lang="ru-RU" dirty="0" smtClean="0"/>
              <a:t>3)   И             СТ    СС            В:     СС             СМ</a:t>
            </a:r>
          </a:p>
          <a:p>
            <a:r>
              <a:rPr lang="ru-RU" sz="1900" dirty="0" smtClean="0">
                <a:solidFill>
                  <a:srgbClr val="0070C0"/>
                </a:solidFill>
              </a:rPr>
              <a:t>Ввести смазку, измерить силу трения динамометром. Убедиться в эксперименте, можно ли уменьшить </a:t>
            </a:r>
            <a:r>
              <a:rPr lang="en-US" sz="1900" dirty="0" smtClean="0">
                <a:solidFill>
                  <a:srgbClr val="FF0000"/>
                </a:solidFill>
              </a:rPr>
              <a:t>F</a:t>
            </a:r>
            <a:r>
              <a:rPr lang="ru-RU" sz="1900" dirty="0" smtClean="0">
                <a:solidFill>
                  <a:srgbClr val="FF0000"/>
                </a:solidFill>
              </a:rPr>
              <a:t>тр</a:t>
            </a:r>
            <a:r>
              <a:rPr lang="ru-RU" sz="1900" dirty="0" smtClean="0">
                <a:solidFill>
                  <a:srgbClr val="0070C0"/>
                </a:solidFill>
              </a:rPr>
              <a:t>. до нуля? </a:t>
            </a:r>
          </a:p>
          <a:p>
            <a:r>
              <a:rPr lang="ru-RU" dirty="0" smtClean="0"/>
              <a:t>4)   </a:t>
            </a:r>
            <a:r>
              <a:rPr lang="ru-RU" sz="3500" dirty="0" smtClean="0"/>
              <a:t>Б             О</a:t>
            </a:r>
          </a:p>
          <a:p>
            <a:r>
              <a:rPr lang="ru-RU" sz="1900" dirty="0" smtClean="0">
                <a:solidFill>
                  <a:srgbClr val="0070C0"/>
                </a:solidFill>
              </a:rPr>
              <a:t>Записать в бланк отчета результаты, сделать вывод.</a:t>
            </a:r>
            <a:endParaRPr lang="ru-RU" sz="1900" dirty="0" smtClean="0"/>
          </a:p>
          <a:p>
            <a:r>
              <a:rPr lang="ru-RU" dirty="0" smtClean="0"/>
              <a:t>5)   Б             Г </a:t>
            </a:r>
          </a:p>
          <a:p>
            <a:r>
              <a:rPr lang="ru-RU" sz="1900" dirty="0" smtClean="0">
                <a:solidFill>
                  <a:srgbClr val="0070C0"/>
                </a:solidFill>
              </a:rPr>
              <a:t>Записать в таблицу результаты измер. Силы трения-скольжения (</a:t>
            </a:r>
            <a:r>
              <a:rPr lang="en-US" sz="1900" dirty="0" smtClean="0">
                <a:solidFill>
                  <a:srgbClr val="FF0000"/>
                </a:solidFill>
              </a:rPr>
              <a:t>F</a:t>
            </a:r>
            <a:r>
              <a:rPr lang="ru-RU" sz="1900" dirty="0" smtClean="0">
                <a:solidFill>
                  <a:srgbClr val="FF0000"/>
                </a:solidFill>
              </a:rPr>
              <a:t>тр.</a:t>
            </a:r>
            <a:r>
              <a:rPr lang="ru-RU" sz="1900" dirty="0" smtClean="0">
                <a:solidFill>
                  <a:srgbClr val="0070C0"/>
                </a:solidFill>
              </a:rPr>
              <a:t>)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</a:rPr>
              <a:t>в зависимости от нормальной реакции </a:t>
            </a:r>
            <a:r>
              <a:rPr lang="en-US" sz="1900" dirty="0" smtClean="0">
                <a:solidFill>
                  <a:srgbClr val="FF0000"/>
                </a:solidFill>
              </a:rPr>
              <a:t>N</a:t>
            </a:r>
            <a:r>
              <a:rPr lang="en-US" sz="1900" dirty="0" smtClean="0">
                <a:solidFill>
                  <a:srgbClr val="0070C0"/>
                </a:solidFill>
              </a:rPr>
              <a:t>  </a:t>
            </a:r>
            <a:r>
              <a:rPr lang="ru-RU" sz="1900" dirty="0" smtClean="0">
                <a:solidFill>
                  <a:srgbClr val="0070C0"/>
                </a:solidFill>
              </a:rPr>
              <a:t>нарисовать график этой зависимости. Сделать  вывод.</a:t>
            </a:r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403648" y="4293096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619672" y="2132856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635896" y="2132856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156176" y="29969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475656" y="1124744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635896" y="1124744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403648" y="3068960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331640" y="5229200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779912" y="2996952"/>
            <a:ext cx="936104" cy="43204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164288" y="573325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283968" y="6021288"/>
            <a:ext cx="207640" cy="8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9552"/>
                <a:gridCol w="2508448"/>
                <a:gridCol w="1524000"/>
                <a:gridCol w="1524000"/>
                <a:gridCol w="1284312"/>
                <a:gridCol w="1763688"/>
              </a:tblGrid>
              <a:tr h="14401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Бланк отчета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Исследуемая</a:t>
                      </a:r>
                      <a:r>
                        <a:rPr lang="ru-RU" b="1" baseline="0" dirty="0" smtClean="0"/>
                        <a:t> величина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 трения</a:t>
                      </a:r>
                    </a:p>
                    <a:p>
                      <a:r>
                        <a:rPr lang="ru-RU" dirty="0" smtClean="0"/>
                        <a:t>скольжения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Модуль 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Выводы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3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объект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i="1" u="sng" dirty="0" smtClean="0"/>
                        <a:t> Модуль силы трения скольжения</a:t>
                      </a:r>
                      <a:r>
                        <a:rPr lang="en-US" i="1" u="sng" baseline="0" dirty="0" smtClean="0"/>
                        <a:t> </a:t>
                      </a:r>
                      <a:r>
                        <a:rPr lang="en-US" i="1" u="sng" dirty="0" smtClean="0"/>
                        <a:t>max</a:t>
                      </a:r>
                      <a:r>
                        <a:rPr lang="en-US" i="1" u="sng" baseline="0" dirty="0" smtClean="0"/>
                        <a:t> </a:t>
                      </a:r>
                      <a:r>
                        <a:rPr lang="ru-RU" i="1" u="sng" baseline="0" dirty="0" smtClean="0"/>
                        <a:t>на поверхности пола.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i="1" u="sng" baseline="0" dirty="0" smtClean="0"/>
                        <a:t>Модуль силы трения уменьш. при использовании катков, возникла сила трения качения.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i="1" u="sng" baseline="0" dirty="0" smtClean="0"/>
                        <a:t>Смазка уменьш. </a:t>
                      </a:r>
                      <a:r>
                        <a:rPr lang="en-US" i="1" u="sng" dirty="0" smtClean="0"/>
                        <a:t>F</a:t>
                      </a:r>
                      <a:r>
                        <a:rPr lang="ru-RU" i="1" u="sng" dirty="0" smtClean="0"/>
                        <a:t>т., но не до нуля.</a:t>
                      </a:r>
                      <a:endParaRPr lang="ru-RU" i="1" u="sng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Способы </a:t>
                      </a:r>
                    </a:p>
                    <a:p>
                      <a:r>
                        <a:rPr lang="ru-RU" b="1" dirty="0" smtClean="0"/>
                        <a:t> измерения</a:t>
                      </a:r>
                      <a:r>
                        <a:rPr lang="ru-RU" b="1" baseline="0" dirty="0" smtClean="0"/>
                        <a:t> с</a:t>
                      </a:r>
                      <a:r>
                        <a:rPr lang="ru-RU" b="1" dirty="0" smtClean="0"/>
                        <a:t>илы трения</a:t>
                      </a:r>
                      <a:r>
                        <a:rPr lang="ru-RU" b="1" baseline="0" dirty="0" smtClean="0"/>
                        <a:t> скольжения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Веревка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Катки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Смазка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Каток + смазка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т.с =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т.к 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т.с 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т.к =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27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Нормальная реакция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ru-RU" dirty="0" smtClean="0"/>
                        <a:t> 1=</a:t>
                      </a:r>
                    </a:p>
                    <a:p>
                      <a:r>
                        <a:rPr lang="en-US" dirty="0" smtClean="0"/>
                        <a:t>N</a:t>
                      </a:r>
                      <a:r>
                        <a:rPr lang="ru-RU" dirty="0" smtClean="0"/>
                        <a:t> 2=</a:t>
                      </a:r>
                    </a:p>
                    <a:p>
                      <a:r>
                        <a:rPr lang="en-US" dirty="0" smtClean="0"/>
                        <a:t>N</a:t>
                      </a:r>
                      <a:r>
                        <a:rPr lang="ru-RU" dirty="0" smtClean="0"/>
                        <a:t> 3 =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т.с                         График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                                             </a:t>
                      </a:r>
                      <a:r>
                        <a:rPr lang="en-US" dirty="0" smtClean="0"/>
                        <a:t>N</a:t>
                      </a:r>
                      <a:endParaRPr lang="ru-RU" dirty="0" smtClean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i="1" u="sng" strike="noStrike" dirty="0" smtClean="0"/>
                        <a:t>Сила трения прямо пропорционал. нормальной реакции.</a:t>
                      </a:r>
                    </a:p>
                    <a:p>
                      <a:r>
                        <a:rPr lang="ru-RU" i="1" u="sng" strike="noStrike" dirty="0" smtClean="0"/>
                        <a:t>Формула: </a:t>
                      </a:r>
                    </a:p>
                    <a:p>
                      <a:r>
                        <a:rPr lang="en-US" b="1" i="0" u="sng" strike="noStrike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ru-RU" b="1" i="0" u="sng" strike="noStrike" dirty="0" smtClean="0">
                          <a:solidFill>
                            <a:srgbClr val="FF0000"/>
                          </a:solidFill>
                        </a:rPr>
                        <a:t>т. с = µ × </a:t>
                      </a:r>
                      <a:r>
                        <a:rPr lang="en-US" b="1" i="0" u="sng" strike="noStrike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ru-RU" b="1" i="0" u="sng" strike="noStrike" dirty="0" smtClean="0">
                          <a:solidFill>
                            <a:srgbClr val="FF0000"/>
                          </a:solidFill>
                        </a:rPr>
                        <a:t>[</a:t>
                      </a:r>
                      <a:r>
                        <a:rPr lang="en-US" b="1" i="0" u="sng" strike="noStrike" dirty="0" smtClean="0">
                          <a:solidFill>
                            <a:srgbClr val="FF0000"/>
                          </a:solidFill>
                        </a:rPr>
                        <a:t>H]</a:t>
                      </a:r>
                      <a:endParaRPr lang="ru-RU" b="1" i="0" u="sng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Сила трения скольжения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т.с 1=</a:t>
                      </a:r>
                    </a:p>
                    <a:p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т.с 2=</a:t>
                      </a:r>
                    </a:p>
                    <a:p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т.с 3=</a:t>
                      </a: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4788024" y="4365104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8024" y="6381328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92080" y="63093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6136" y="63093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72200" y="63093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16016" y="587727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16016" y="486916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16016" y="537321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092280" y="62373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932040" y="429309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969" y="1785926"/>
          <a:ext cx="9115031" cy="4150538"/>
        </p:xfrm>
        <a:graphic>
          <a:graphicData uri="http://schemas.openxmlformats.org/drawingml/2006/table">
            <a:tbl>
              <a:tblPr/>
              <a:tblGrid>
                <a:gridCol w="1428760"/>
                <a:gridCol w="1971231"/>
                <a:gridCol w="1000132"/>
                <a:gridCol w="1000132"/>
                <a:gridCol w="886289"/>
                <a:gridCol w="928694"/>
                <a:gridCol w="928694"/>
                <a:gridCol w="971099"/>
              </a:tblGrid>
              <a:tr h="29646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Результаты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группа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группа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группа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6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ученики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ученики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ученики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4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  Задание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№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экспериментаторы)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1. Эксперимент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96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2. Коллектив. инструкция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96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Количество 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баллов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Оценка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4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  Задание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№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    (теоретики)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1. Коллаж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96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2. Текст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96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Количество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баллов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Оценка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4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 Задание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№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  (теоретики)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1. Эл. презентация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6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2. Текст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6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Количество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баллов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Оценка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28" marR="8128" marT="81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85728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Фиксирование и озвучивание результатов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деятельности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учащихся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Итоги урока: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5257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Силы трения возникают благодаря шероховатым поверхностям и молекулярному взаимодействию между бугорками.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Сила трения определяется формулой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F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тр. =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µN [H]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 И измеряется динамометром.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Без электромагнитного взаимодействия не может существовать материя.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Силу трения нельзя уменьшить до нуля, но можно уменьшить ведением смазки и использованием колес.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Space_Galaxy_03289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24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ГБОУ города Москвы Центр Образования № 491 «Марьино» 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5649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Тема урока: «Можно ли жить без трения?» </a:t>
            </a:r>
            <a:endParaRPr lang="ru-RU" sz="2800" dirty="0"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65313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ФИО разработчика проекта: Прокопович Л.М.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проекта: учащиеся 7 «Б» класса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87727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Москва, 2013 г.</a:t>
            </a:r>
            <a:endParaRPr lang="ru-RU" sz="2000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wu.edu/skywise/wallpaper/horsehead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Проблема и цель проекта 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208912" cy="32008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u="sng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 Как сдвинуть стол?</a:t>
            </a:r>
          </a:p>
          <a:p>
            <a:endParaRPr lang="ru-RU" sz="2000" b="1" spc="50" dirty="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</a:p>
          <a:p>
            <a:r>
              <a:rPr lang="ru-RU" sz="20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Исследовать природу сил трения;</a:t>
            </a:r>
          </a:p>
          <a:p>
            <a:r>
              <a:rPr lang="ru-RU" sz="20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Провести эксперимент по преодолению силы трения разными технологическими методами и измерить её;</a:t>
            </a:r>
          </a:p>
          <a:p>
            <a:r>
              <a:rPr lang="ru-RU" sz="20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Коллективная инструкция по преодолению силы трения.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253204496_vetton_ru_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групп: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Группа № 1. 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Провести эксперимент по исследованию сила трения. Создать коллективную инструкцию по преодолению силы трения.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14096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Группа № 2. Создать коллаж: «Можно ли жить без сил трения?»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79715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Группа № 3.  </a:t>
            </a:r>
            <a:r>
              <a:rPr lang="ru-RU" sz="2000" dirty="0" smtClean="0">
                <a:solidFill>
                  <a:schemeClr val="bg1"/>
                </a:solidFill>
              </a:rPr>
              <a:t>Электронная презентация: «Можно ли жить </a:t>
            </a:r>
            <a:r>
              <a:rPr lang="ru-RU" sz="2000" smtClean="0">
                <a:solidFill>
                  <a:schemeClr val="bg1"/>
                </a:solidFill>
              </a:rPr>
              <a:t>без трения?»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715436" cy="30003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«Можно ли жить без силы трения?»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C00000"/>
                </a:solidFill>
              </a:rPr>
              <a:t>«Силы трения в природе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и технике»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528" y="5572140"/>
            <a:ext cx="4248472" cy="792088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</a:rPr>
              <a:t>Выполнила 2 группа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42984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Изучая тему трения на уроках физики нам стало очень интересно, а нужна ли сила трения?</a:t>
            </a:r>
          </a:p>
          <a:p>
            <a:pPr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Мы взвесили все за и против и вот что у нас получилось…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1667</Words>
  <Application>Microsoft Office PowerPoint</Application>
  <PresentationFormat>Экран (4:3)</PresentationFormat>
  <Paragraphs>413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КОНСТРУИРОВАНИЕ ЗНАНИЙ С ПРИМЕНЕНИЕМ ТЕХНОЛОГИИ УРОЧНОГО ПРОЕКТИРОВАНИЯ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«Можно ли жить без силы трения?» «Силы трения в природе  и технике»</vt:lpstr>
      <vt:lpstr>Слайд 9</vt:lpstr>
      <vt:lpstr>Нужна сила трения</vt:lpstr>
      <vt:lpstr>Нужна сила трения</vt:lpstr>
      <vt:lpstr>Слайд 12</vt:lpstr>
      <vt:lpstr>Трение принимает участие там, где мы о нём даже не подозреваем</vt:lpstr>
      <vt:lpstr>Трение в жизни растений</vt:lpstr>
      <vt:lpstr>Трение в жизни животных</vt:lpstr>
      <vt:lpstr>Не нужна сила трения</vt:lpstr>
      <vt:lpstr>Но в данном случае существуют способы уменьшения трения:</vt:lpstr>
      <vt:lpstr>Слайд 18</vt:lpstr>
      <vt:lpstr>Слайд 19</vt:lpstr>
      <vt:lpstr>Тема урока: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Отсроченный вопрос</vt:lpstr>
      <vt:lpstr>Слайд 32</vt:lpstr>
      <vt:lpstr>Слайд 33</vt:lpstr>
      <vt:lpstr>Слайд 34</vt:lpstr>
      <vt:lpstr>Слайд 35</vt:lpstr>
      <vt:lpstr>Слайд 36</vt:lpstr>
      <vt:lpstr>Слайд 37</vt:lpstr>
      <vt:lpstr>Коллективная инструкция:  «Как сдвинуть стол?» </vt:lpstr>
      <vt:lpstr>Слайд 39</vt:lpstr>
      <vt:lpstr>Инструкция.</vt:lpstr>
      <vt:lpstr>Слайд 41</vt:lpstr>
      <vt:lpstr>Слайд 42</vt:lpstr>
      <vt:lpstr> Итоги урока: </vt:lpstr>
    </vt:vector>
  </TitlesOfParts>
  <Company>CO491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ЗНАНИЙ С ИСПОЛЬЗОВАНИЕМ ТЕХНОЛОГИИ УРОЧНОГО ПРОЕКТИРОВАНИЯ</dc:title>
  <dc:creator>Tihonova</dc:creator>
  <cp:lastModifiedBy>Prokopovich</cp:lastModifiedBy>
  <cp:revision>28</cp:revision>
  <dcterms:created xsi:type="dcterms:W3CDTF">2012-10-05T07:17:16Z</dcterms:created>
  <dcterms:modified xsi:type="dcterms:W3CDTF">2014-10-14T05:15:46Z</dcterms:modified>
</cp:coreProperties>
</file>